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76300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44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8327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9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5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2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9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0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9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875B37B-3521-4188-850B-6ACA54CBDC44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2C0CAF5-30E1-4987-AD00-FF510564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1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1GCogalzV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Monday, Nov.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Happy Monday! </a:t>
            </a:r>
            <a:r>
              <a:rPr lang="en-US" sz="2800">
                <a:sym typeface="Wingdings" panose="05000000000000000000" pitchFamily="2" charset="2"/>
              </a:rPr>
              <a:t></a:t>
            </a:r>
          </a:p>
          <a:p>
            <a:r>
              <a:rPr lang="en-US" sz="2800">
                <a:sym typeface="Wingdings" panose="05000000000000000000" pitchFamily="2" charset="2"/>
              </a:rPr>
              <a:t>Please have your notes and something to write with ready.</a:t>
            </a:r>
            <a:endParaRPr lang="en-US" sz="2400">
              <a:sym typeface="Wingdings" panose="05000000000000000000" pitchFamily="2" charset="2"/>
            </a:endParaRPr>
          </a:p>
          <a:p>
            <a:r>
              <a:rPr lang="en-US" sz="2800">
                <a:sym typeface="Wingdings" panose="05000000000000000000" pitchFamily="2" charset="2"/>
              </a:rPr>
              <a:t>Sub on Wednesday and Thursday</a:t>
            </a:r>
          </a:p>
          <a:p>
            <a:r>
              <a:rPr lang="en-US" sz="2800">
                <a:sym typeface="Wingdings" panose="05000000000000000000" pitchFamily="2" charset="2"/>
              </a:rPr>
              <a:t>Extra Credit Opportunity – Canned Food Drive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68012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if milk is so good for us, why are we drinking less of it?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The market for beverages has changed and milk is being overshadowed by other beverage competitors.</a:t>
            </a:r>
          </a:p>
          <a:p>
            <a:endParaRPr lang="en-US"/>
          </a:p>
          <a:p>
            <a:r>
              <a:rPr lang="en-US"/>
              <a:t>Bottom line – milk producers have a hard time competing with each other, and now they have to compete with all these other beverages too.</a:t>
            </a:r>
          </a:p>
          <a:p>
            <a:endParaRPr lang="en-US"/>
          </a:p>
          <a:p>
            <a:r>
              <a:rPr lang="en-US"/>
              <a:t>This represents a perfectly competitive market.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626822"/>
            <a:ext cx="6066551" cy="379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35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267" y="760562"/>
            <a:ext cx="9418320" cy="4041648"/>
          </a:xfrm>
        </p:spPr>
        <p:txBody>
          <a:bodyPr/>
          <a:lstStyle/>
          <a:p>
            <a:r>
              <a:rPr lang="en-US"/>
              <a:t>Perfect Competition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Market Structure</a:t>
            </a:r>
          </a:p>
        </p:txBody>
      </p:sp>
    </p:spTree>
    <p:extLst>
      <p:ext uri="{BB962C8B-B14F-4D97-AF65-F5344CB8AC3E}">
        <p14:creationId xmlns:p14="http://schemas.microsoft.com/office/powerpoint/2010/main" val="223695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96240"/>
            <a:ext cx="9692640" cy="1325562"/>
          </a:xfrm>
        </p:spPr>
        <p:txBody>
          <a:bodyPr/>
          <a:lstStyle/>
          <a:p>
            <a:r>
              <a:rPr lang="en-US"/>
              <a:t>What is Perfect Competition?</a:t>
            </a:r>
          </a:p>
        </p:txBody>
      </p:sp>
      <p:pic>
        <p:nvPicPr>
          <p:cNvPr id="4" name="61GCogalzV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92200" y="1333500"/>
            <a:ext cx="9004300" cy="506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7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1640"/>
            <a:ext cx="10471912" cy="1325562"/>
          </a:xfrm>
        </p:spPr>
        <p:txBody>
          <a:bodyPr/>
          <a:lstStyle/>
          <a:p>
            <a:r>
              <a:rPr lang="en-US"/>
              <a:t>What is a perfect competition?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054100"/>
            <a:ext cx="9402812" cy="512603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/>
              <a:t>The simplest market structure is known as </a:t>
            </a:r>
            <a:r>
              <a:rPr lang="en-US" sz="2400">
                <a:solidFill>
                  <a:srgbClr val="FF0000"/>
                </a:solidFill>
              </a:rPr>
              <a:t>perfect competition</a:t>
            </a:r>
            <a:r>
              <a:rPr lang="en-US" sz="2400"/>
              <a:t> (pure competition).</a:t>
            </a:r>
          </a:p>
          <a:p>
            <a:r>
              <a:rPr lang="en-US" sz="2400"/>
              <a:t>A large number of firms that produce essentially the same thing.</a:t>
            </a:r>
          </a:p>
          <a:p>
            <a:r>
              <a:rPr lang="en-US" sz="2400"/>
              <a:t>There is nothing outside of the market itself that determines the prices – people don’t collectively bargain to lower prices.</a:t>
            </a:r>
          </a:p>
          <a:p>
            <a:endParaRPr lang="en-US" sz="2400"/>
          </a:p>
          <a:p>
            <a:r>
              <a:rPr lang="en-US" sz="2400"/>
              <a:t>There are </a:t>
            </a:r>
            <a:r>
              <a:rPr lang="en-US" sz="2400">
                <a:solidFill>
                  <a:srgbClr val="FF0000"/>
                </a:solidFill>
              </a:rPr>
              <a:t>four </a:t>
            </a:r>
            <a:r>
              <a:rPr lang="en-US" sz="2400"/>
              <a:t>conditions for perfect competition:</a:t>
            </a:r>
          </a:p>
          <a:p>
            <a:pPr lvl="1"/>
            <a:r>
              <a:rPr lang="en-US" sz="2200">
                <a:solidFill>
                  <a:srgbClr val="FF0000"/>
                </a:solidFill>
              </a:rPr>
              <a:t>Many buyers and sellers in the market</a:t>
            </a:r>
          </a:p>
          <a:p>
            <a:pPr lvl="1"/>
            <a:r>
              <a:rPr lang="en-US" sz="2200">
                <a:solidFill>
                  <a:srgbClr val="FF0000"/>
                </a:solidFill>
              </a:rPr>
              <a:t>Sellers offer identical products</a:t>
            </a:r>
          </a:p>
          <a:p>
            <a:pPr lvl="1"/>
            <a:r>
              <a:rPr lang="en-US" sz="2200">
                <a:solidFill>
                  <a:srgbClr val="FF0000"/>
                </a:solidFill>
              </a:rPr>
              <a:t>Buyers and sellers are well informed about products</a:t>
            </a:r>
          </a:p>
          <a:p>
            <a:pPr lvl="1"/>
            <a:r>
              <a:rPr lang="en-US" sz="2200">
                <a:solidFill>
                  <a:srgbClr val="FF0000"/>
                </a:solidFill>
              </a:rPr>
              <a:t>Sellers are able to enter and exist the market freely</a:t>
            </a:r>
          </a:p>
        </p:txBody>
      </p:sp>
    </p:spTree>
    <p:extLst>
      <p:ext uri="{BB962C8B-B14F-4D97-AF65-F5344CB8AC3E}">
        <p14:creationId xmlns:p14="http://schemas.microsoft.com/office/powerpoint/2010/main" val="41626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-447040"/>
            <a:ext cx="9692640" cy="1325562"/>
          </a:xfrm>
        </p:spPr>
        <p:txBody>
          <a:bodyPr/>
          <a:lstStyle/>
          <a:p>
            <a:r>
              <a:rPr lang="en-US"/>
              <a:t>Four Conditions of 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117601"/>
            <a:ext cx="8432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/>
              <a:t>Many Buyers and Sellers</a:t>
            </a:r>
          </a:p>
          <a:p>
            <a:pPr lvl="1"/>
            <a:r>
              <a:rPr lang="en-US" sz="2400"/>
              <a:t>Perfectly competitive markets require lots of participants on both sides that are exchanging similar goods.</a:t>
            </a:r>
          </a:p>
          <a:p>
            <a:pPr lvl="1"/>
            <a:r>
              <a:rPr lang="en-US" sz="2400"/>
              <a:t>No one individual is powerful enough to change the market and influence prices.</a:t>
            </a:r>
          </a:p>
          <a:p>
            <a:pPr lvl="1"/>
            <a:r>
              <a:rPr lang="en-US" sz="2400"/>
              <a:t>The market determines price without influence</a:t>
            </a:r>
          </a:p>
          <a:p>
            <a:pPr lvl="1"/>
            <a:endParaRPr lang="en-US" sz="2400"/>
          </a:p>
          <a:p>
            <a:r>
              <a:rPr lang="en-US" sz="2600" b="1"/>
              <a:t>Identical Products</a:t>
            </a:r>
          </a:p>
          <a:p>
            <a:pPr lvl="1"/>
            <a:r>
              <a:rPr lang="en-US" sz="2400"/>
              <a:t>There are no differences between the products sold by different suppliers</a:t>
            </a:r>
          </a:p>
          <a:p>
            <a:pPr lvl="2"/>
            <a:r>
              <a:rPr lang="en-US" sz="2200"/>
              <a:t>Ex: gasoline, milk, tomatoes, corn</a:t>
            </a:r>
          </a:p>
          <a:p>
            <a:pPr lvl="1"/>
            <a:r>
              <a:rPr lang="en-US" sz="2400"/>
              <a:t>A product that is considered the same regardless of who makes it is called a </a:t>
            </a:r>
            <a:r>
              <a:rPr lang="en-US" sz="2400" b="1"/>
              <a:t>commodity</a:t>
            </a:r>
            <a:r>
              <a:rPr lang="en-US" sz="2400"/>
              <a:t>.</a:t>
            </a:r>
          </a:p>
          <a:p>
            <a:pPr lvl="1"/>
            <a:r>
              <a:rPr lang="en-US" sz="2400" i="1">
                <a:solidFill>
                  <a:srgbClr val="FF0000"/>
                </a:solidFill>
              </a:rPr>
              <a:t>Identical products are key for perfect competition </a:t>
            </a:r>
            <a:r>
              <a:rPr lang="en-US" sz="2400"/>
              <a:t>– buyers will not pay extra for one company’s good, they simply buy the cheapest.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215741"/>
            <a:ext cx="3799840" cy="4064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401" y="4279741"/>
            <a:ext cx="2338836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02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1640"/>
            <a:ext cx="9692640" cy="1325562"/>
          </a:xfrm>
        </p:spPr>
        <p:txBody>
          <a:bodyPr/>
          <a:lstStyle/>
          <a:p>
            <a:r>
              <a:rPr lang="en-US"/>
              <a:t>Four Conditions of PC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8900" y="1219200"/>
            <a:ext cx="11366500" cy="48974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/>
              <a:t>Informed Buyers and Sellers</a:t>
            </a:r>
          </a:p>
          <a:p>
            <a:pPr lvl="1"/>
            <a:r>
              <a:rPr lang="en-US" sz="1800"/>
              <a:t>Both </a:t>
            </a:r>
            <a:r>
              <a:rPr lang="en-US" sz="1800">
                <a:solidFill>
                  <a:srgbClr val="FF0000"/>
                </a:solidFill>
              </a:rPr>
              <a:t>must know enough about the market</a:t>
            </a:r>
            <a:r>
              <a:rPr lang="en-US" sz="1800"/>
              <a:t> to find the best deal.</a:t>
            </a:r>
          </a:p>
          <a:p>
            <a:pPr lvl="1"/>
            <a:r>
              <a:rPr lang="en-US" sz="1800"/>
              <a:t>The market provides information for the buyers and the sellers about the features and price of the products.</a:t>
            </a:r>
          </a:p>
          <a:p>
            <a:pPr lvl="1"/>
            <a:r>
              <a:rPr lang="en-US" sz="1800"/>
              <a:t>For the market to work effectively, buyers and sellers have to have clear incentives to gather more information.</a:t>
            </a:r>
          </a:p>
          <a:p>
            <a:pPr lvl="1"/>
            <a:r>
              <a:rPr lang="en-US" sz="1800"/>
              <a:t>This involves a trade-off.  People will only invest time in gathering information if it will pay off in the end because the time spent is an opportunity cost.  </a:t>
            </a:r>
            <a:r>
              <a:rPr lang="en-US" sz="1800" i="1"/>
              <a:t>Pack of chewing gum example</a:t>
            </a:r>
          </a:p>
          <a:p>
            <a:r>
              <a:rPr lang="en-US" sz="2400" b="1"/>
              <a:t>Free Market Entry/Exit</a:t>
            </a:r>
          </a:p>
          <a:p>
            <a:pPr lvl="1"/>
            <a:r>
              <a:rPr lang="en-US" sz="1800"/>
              <a:t>Firms have to be able to </a:t>
            </a:r>
            <a:r>
              <a:rPr lang="en-US" sz="1800">
                <a:solidFill>
                  <a:srgbClr val="FF0000"/>
                </a:solidFill>
              </a:rPr>
              <a:t>come and go freely </a:t>
            </a:r>
            <a:r>
              <a:rPr lang="en-US" sz="1800"/>
              <a:t>when they can’t make enough money to sustain the business.</a:t>
            </a:r>
          </a:p>
          <a:p>
            <a:pPr lvl="1"/>
            <a:r>
              <a:rPr lang="en-US" sz="1800"/>
              <a:t>Studies show that markets with more firms and competition have lower prices.</a:t>
            </a:r>
          </a:p>
          <a:p>
            <a:pPr lvl="1"/>
            <a:r>
              <a:rPr lang="en-US" sz="1800"/>
              <a:t>Firms will only stay in business if they can sell enough to stay afloat.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766" y="4724400"/>
            <a:ext cx="24045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956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-243840"/>
            <a:ext cx="9692640" cy="1325562"/>
          </a:xfrm>
        </p:spPr>
        <p:txBody>
          <a:bodyPr/>
          <a:lstStyle/>
          <a:p>
            <a:r>
              <a:rPr lang="en-US"/>
              <a:t>Barriers to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1295400"/>
            <a:ext cx="9311132" cy="4884737"/>
          </a:xfrm>
        </p:spPr>
        <p:txBody>
          <a:bodyPr>
            <a:normAutofit/>
          </a:bodyPr>
          <a:lstStyle/>
          <a:p>
            <a:r>
              <a:rPr lang="en-US" sz="2800"/>
              <a:t>Are the factors that prevent a business from entering the market.</a:t>
            </a:r>
          </a:p>
          <a:p>
            <a:r>
              <a:rPr lang="en-US" sz="2800"/>
              <a:t>Barriers can lead to </a:t>
            </a:r>
            <a:r>
              <a:rPr lang="en-US" sz="2800" i="1">
                <a:solidFill>
                  <a:srgbClr val="FF0000"/>
                </a:solidFill>
              </a:rPr>
              <a:t>imperfect competition</a:t>
            </a:r>
          </a:p>
          <a:p>
            <a:r>
              <a:rPr lang="en-US" sz="2800"/>
              <a:t>Barriers include:</a:t>
            </a:r>
          </a:p>
          <a:p>
            <a:pPr lvl="1"/>
            <a:r>
              <a:rPr lang="en-US" sz="2600">
                <a:solidFill>
                  <a:schemeClr val="tx1"/>
                </a:solidFill>
              </a:rPr>
              <a:t>Start up costs</a:t>
            </a:r>
          </a:p>
          <a:p>
            <a:pPr lvl="1"/>
            <a:r>
              <a:rPr lang="en-US" sz="2600">
                <a:solidFill>
                  <a:schemeClr val="tx1"/>
                </a:solidFill>
              </a:rPr>
              <a:t>Technology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3737768"/>
            <a:ext cx="4229100" cy="27898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466" y="4080601"/>
            <a:ext cx="3454400" cy="231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75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515" y="1604963"/>
            <a:ext cx="2116860" cy="10584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8914">
            <a:off x="7683500" y="59644"/>
            <a:ext cx="3071000" cy="3071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-281940"/>
            <a:ext cx="9692640" cy="1325562"/>
          </a:xfrm>
        </p:spPr>
        <p:txBody>
          <a:bodyPr/>
          <a:lstStyle/>
          <a:p>
            <a:r>
              <a:rPr lang="en-US"/>
              <a:t>Price and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06500"/>
            <a:ext cx="9577832" cy="4973637"/>
          </a:xfrm>
        </p:spPr>
        <p:txBody>
          <a:bodyPr>
            <a:normAutofit/>
          </a:bodyPr>
          <a:lstStyle/>
          <a:p>
            <a:r>
              <a:rPr lang="en-US" sz="2000"/>
              <a:t>Perfectly competitive markets are </a:t>
            </a:r>
            <a:r>
              <a:rPr lang="en-US" sz="2000" i="1">
                <a:solidFill>
                  <a:srgbClr val="FF0000"/>
                </a:solidFill>
              </a:rPr>
              <a:t>very efficient</a:t>
            </a:r>
            <a:r>
              <a:rPr lang="en-US" sz="2000"/>
              <a:t>.</a:t>
            </a:r>
          </a:p>
          <a:p>
            <a:r>
              <a:rPr lang="en-US" sz="2000"/>
              <a:t>Competition keeps prices and production costs low.</a:t>
            </a:r>
          </a:p>
          <a:p>
            <a:r>
              <a:rPr lang="en-US" sz="2000"/>
              <a:t>Firms utilize all of their inputs (F of P) very efficiently and they          maximize their production.</a:t>
            </a:r>
          </a:p>
          <a:p>
            <a:r>
              <a:rPr lang="en-US" sz="2000"/>
              <a:t>Prices are the lowest in a perfectly competitive market to sustain the business.  </a:t>
            </a:r>
            <a:r>
              <a:rPr lang="en-US" sz="2000" i="1">
                <a:solidFill>
                  <a:srgbClr val="FF0000"/>
                </a:solidFill>
              </a:rPr>
              <a:t>Intense competition among commodities suppliers forces prices down.</a:t>
            </a:r>
          </a:p>
          <a:p>
            <a:r>
              <a:rPr lang="en-US" sz="2000"/>
              <a:t>Perfect competition exists in industries where the firm will supply just enough of their commodities to cover their costs and pay the owner – which is incentive to stay in business.</a:t>
            </a:r>
          </a:p>
        </p:txBody>
      </p:sp>
    </p:spTree>
    <p:extLst>
      <p:ext uri="{BB962C8B-B14F-4D97-AF65-F5344CB8AC3E}">
        <p14:creationId xmlns:p14="http://schemas.microsoft.com/office/powerpoint/2010/main" val="190856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Milk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market for milk represent perfect competition.</a:t>
            </a:r>
          </a:p>
          <a:p>
            <a:r>
              <a:rPr lang="en-US"/>
              <a:t>All milk suppliers produce the same good and the price is controlled.</a:t>
            </a:r>
          </a:p>
          <a:p>
            <a:r>
              <a:rPr lang="en-US"/>
              <a:t>Milk farms rarely advertise…. Right?  When is the last time you saw a commercial or a “Got Milk?” ad?</a:t>
            </a:r>
          </a:p>
          <a:p>
            <a:pPr lvl="1"/>
            <a:endParaRPr lang="en-US"/>
          </a:p>
        </p:txBody>
      </p:sp>
      <p:pic>
        <p:nvPicPr>
          <p:cNvPr id="1026" name="Picture 2" descr="An industry ad, &quot;Got Milk&quot; was the response to perfect competi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712" y="1409700"/>
            <a:ext cx="3577911" cy="493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9221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View</vt:lpstr>
      <vt:lpstr>Monday, Nov. 7</vt:lpstr>
      <vt:lpstr>Perfect Competition</vt:lpstr>
      <vt:lpstr>What is Perfect Competition?</vt:lpstr>
      <vt:lpstr>What is a perfect competition?</vt:lpstr>
      <vt:lpstr>Four Conditions of PC</vt:lpstr>
      <vt:lpstr>Four Conditions of PC</vt:lpstr>
      <vt:lpstr>Barriers to Entry</vt:lpstr>
      <vt:lpstr>Price and Output</vt:lpstr>
      <vt:lpstr>Milk Market</vt:lpstr>
      <vt:lpstr>So if milk is so good for us, why are we drinking less of 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Nov. 7</dc:title>
  <cp:revision>1</cp:revision>
  <dcterms:modified xsi:type="dcterms:W3CDTF">2018-03-21T20:47:57Z</dcterms:modified>
</cp:coreProperties>
</file>